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759" r:id="rId5"/>
  </p:sldMasterIdLst>
  <p:notesMasterIdLst>
    <p:notesMasterId r:id="rId52"/>
  </p:notesMasterIdLst>
  <p:handoutMasterIdLst>
    <p:handoutMasterId r:id="rId53"/>
  </p:handoutMasterIdLst>
  <p:sldIdLst>
    <p:sldId id="327" r:id="rId6"/>
    <p:sldId id="330" r:id="rId7"/>
    <p:sldId id="331" r:id="rId8"/>
    <p:sldId id="332" r:id="rId9"/>
    <p:sldId id="298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29" d="100"/>
          <a:sy n="129" d="100"/>
        </p:scale>
        <p:origin x="952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0DFDB9-1E86-42CD-B28D-ABF388593D36}" type="doc">
      <dgm:prSet loTypeId="urn:microsoft.com/office/officeart/2005/8/layout/hChevron3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1BA3767-8C1C-46C2-AC6E-303E551BC30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 baseline="0"/>
            <a:t>This capstone project focuses on predicting the successful landing of the SpaceX Falcon 9 first stage using multiple machine learning classification techniques.</a:t>
          </a:r>
          <a:endParaRPr lang="en-US"/>
        </a:p>
      </dgm:t>
    </dgm:pt>
    <dgm:pt modelId="{B9ED00A3-46C8-4A8F-8301-0B548F771ABC}" type="parTrans" cxnId="{12A50918-B4D9-45C5-8BA3-DF1B84ABDB5F}">
      <dgm:prSet/>
      <dgm:spPr/>
      <dgm:t>
        <a:bodyPr/>
        <a:lstStyle/>
        <a:p>
          <a:endParaRPr lang="en-US"/>
        </a:p>
      </dgm:t>
    </dgm:pt>
    <dgm:pt modelId="{C8BFF759-F933-453A-AE2E-FED91BF3FA0F}" type="sibTrans" cxnId="{12A50918-B4D9-45C5-8BA3-DF1B84ABDB5F}">
      <dgm:prSet/>
      <dgm:spPr/>
      <dgm:t>
        <a:bodyPr/>
        <a:lstStyle/>
        <a:p>
          <a:endParaRPr lang="en-US"/>
        </a:p>
      </dgm:t>
    </dgm:pt>
    <dgm:pt modelId="{79ED5CA6-99C8-4A1B-AE95-F4401046C67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 baseline="0"/>
            <a:t>The project follows a structured process:</a:t>
          </a:r>
          <a:endParaRPr lang="en-US"/>
        </a:p>
      </dgm:t>
    </dgm:pt>
    <dgm:pt modelId="{2E54EB19-9147-45D9-BE50-78FAE23F0236}" type="parTrans" cxnId="{8497592E-82DA-47B8-A99D-CB10C0351A57}">
      <dgm:prSet/>
      <dgm:spPr/>
      <dgm:t>
        <a:bodyPr/>
        <a:lstStyle/>
        <a:p>
          <a:endParaRPr lang="en-US"/>
        </a:p>
      </dgm:t>
    </dgm:pt>
    <dgm:pt modelId="{1BA4DBEE-4165-4DAA-B290-E4DF95B2B37C}" type="sibTrans" cxnId="{8497592E-82DA-47B8-A99D-CB10C0351A57}">
      <dgm:prSet/>
      <dgm:spPr/>
      <dgm:t>
        <a:bodyPr/>
        <a:lstStyle/>
        <a:p>
          <a:endParaRPr lang="en-US"/>
        </a:p>
      </dgm:t>
    </dgm:pt>
    <dgm:pt modelId="{E3D4CD08-7B4E-452A-981D-D9E69C86D2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Data collection, preparation, and formatting</a:t>
          </a:r>
          <a:endParaRPr lang="en-US"/>
        </a:p>
      </dgm:t>
    </dgm:pt>
    <dgm:pt modelId="{4FDE19FE-2E46-4283-ACBB-0DCA843BA0D0}" type="parTrans" cxnId="{EDA6DB2B-B85D-43EB-B3B3-0EC16BCFFDA1}">
      <dgm:prSet/>
      <dgm:spPr/>
      <dgm:t>
        <a:bodyPr/>
        <a:lstStyle/>
        <a:p>
          <a:endParaRPr lang="en-US"/>
        </a:p>
      </dgm:t>
    </dgm:pt>
    <dgm:pt modelId="{F55ACAB5-D395-48D7-AF63-8B5D59CE9E5E}" type="sibTrans" cxnId="{EDA6DB2B-B85D-43EB-B3B3-0EC16BCFFDA1}">
      <dgm:prSet/>
      <dgm:spPr/>
      <dgm:t>
        <a:bodyPr/>
        <a:lstStyle/>
        <a:p>
          <a:endParaRPr lang="en-US"/>
        </a:p>
      </dgm:t>
    </dgm:pt>
    <dgm:pt modelId="{DBCF94C2-70FB-4F22-9A4B-FC72F1065E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Exploratory data analysis</a:t>
          </a:r>
          <a:endParaRPr lang="en-US"/>
        </a:p>
      </dgm:t>
    </dgm:pt>
    <dgm:pt modelId="{20713673-65E4-4956-8F1F-758395F8E0F9}" type="parTrans" cxnId="{5FF0FF91-F4F8-4026-81BD-AAF7F41F3ED7}">
      <dgm:prSet/>
      <dgm:spPr/>
      <dgm:t>
        <a:bodyPr/>
        <a:lstStyle/>
        <a:p>
          <a:endParaRPr lang="en-US"/>
        </a:p>
      </dgm:t>
    </dgm:pt>
    <dgm:pt modelId="{32ECEDD8-694B-4D35-8D66-13548C752FEE}" type="sibTrans" cxnId="{5FF0FF91-F4F8-4026-81BD-AAF7F41F3ED7}">
      <dgm:prSet/>
      <dgm:spPr/>
      <dgm:t>
        <a:bodyPr/>
        <a:lstStyle/>
        <a:p>
          <a:endParaRPr lang="en-US"/>
        </a:p>
      </dgm:t>
    </dgm:pt>
    <dgm:pt modelId="{B0809112-6A28-4799-A44F-2EF8382276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Interactive data visualization</a:t>
          </a:r>
          <a:endParaRPr lang="en-US"/>
        </a:p>
      </dgm:t>
    </dgm:pt>
    <dgm:pt modelId="{58E03B66-C243-4E9B-B671-F710009EDAAE}" type="parTrans" cxnId="{6D2A36D8-88B6-4A34-BD1C-0A27B5719949}">
      <dgm:prSet/>
      <dgm:spPr/>
      <dgm:t>
        <a:bodyPr/>
        <a:lstStyle/>
        <a:p>
          <a:endParaRPr lang="en-US"/>
        </a:p>
      </dgm:t>
    </dgm:pt>
    <dgm:pt modelId="{D737D080-9843-4828-B7A8-62431DFD0CEA}" type="sibTrans" cxnId="{6D2A36D8-88B6-4A34-BD1C-0A27B5719949}">
      <dgm:prSet/>
      <dgm:spPr/>
      <dgm:t>
        <a:bodyPr/>
        <a:lstStyle/>
        <a:p>
          <a:endParaRPr lang="en-US"/>
        </a:p>
      </dgm:t>
    </dgm:pt>
    <dgm:pt modelId="{63E8A1FB-35E9-4E76-BF1C-E4616AF530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Machine learning modeling and prediction</a:t>
          </a:r>
          <a:endParaRPr lang="en-US"/>
        </a:p>
      </dgm:t>
    </dgm:pt>
    <dgm:pt modelId="{621B5955-9FB6-430C-B644-EE8152428E96}" type="parTrans" cxnId="{3A21BA47-60F8-44A3-9D17-5414B7C6A026}">
      <dgm:prSet/>
      <dgm:spPr/>
      <dgm:t>
        <a:bodyPr/>
        <a:lstStyle/>
        <a:p>
          <a:endParaRPr lang="en-US"/>
        </a:p>
      </dgm:t>
    </dgm:pt>
    <dgm:pt modelId="{DCC0AF27-AF9B-46C1-B537-B8F17B867B58}" type="sibTrans" cxnId="{3A21BA47-60F8-44A3-9D17-5414B7C6A026}">
      <dgm:prSet/>
      <dgm:spPr/>
      <dgm:t>
        <a:bodyPr/>
        <a:lstStyle/>
        <a:p>
          <a:endParaRPr lang="en-US"/>
        </a:p>
      </dgm:t>
    </dgm:pt>
    <dgm:pt modelId="{52B42875-5821-4302-BF1A-D651CCD6054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 baseline="0"/>
            <a:t>Our analysis indicates that several launch features are correlated with mission outcomes (success or failure).</a:t>
          </a:r>
          <a:endParaRPr lang="en-US"/>
        </a:p>
      </dgm:t>
    </dgm:pt>
    <dgm:pt modelId="{AF8F3FEF-4837-4A91-9F9F-F071066C037B}" type="parTrans" cxnId="{CF2FE3D9-0741-43FD-A9B0-55F9D8A19EEC}">
      <dgm:prSet/>
      <dgm:spPr/>
      <dgm:t>
        <a:bodyPr/>
        <a:lstStyle/>
        <a:p>
          <a:endParaRPr lang="en-US"/>
        </a:p>
      </dgm:t>
    </dgm:pt>
    <dgm:pt modelId="{2C7607AF-8001-4D83-9255-0BCF664DEBA6}" type="sibTrans" cxnId="{CF2FE3D9-0741-43FD-A9B0-55F9D8A19EEC}">
      <dgm:prSet/>
      <dgm:spPr/>
      <dgm:t>
        <a:bodyPr/>
        <a:lstStyle/>
        <a:p>
          <a:endParaRPr lang="en-US"/>
        </a:p>
      </dgm:t>
    </dgm:pt>
    <dgm:pt modelId="{550B4727-5547-4E9B-BC9F-3AD9B2C8DD6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 baseline="0"/>
            <a:t>Results suggest that the decision tree algorithm performs particularly well for predicting Falcon 9 first-stage landing success.</a:t>
          </a:r>
          <a:endParaRPr lang="en-US"/>
        </a:p>
      </dgm:t>
    </dgm:pt>
    <dgm:pt modelId="{6DCBE9B8-C0A3-49A9-A7CD-06FA3D839C71}" type="parTrans" cxnId="{FA1F53D0-DC85-4FC8-80E8-683F6F71C625}">
      <dgm:prSet/>
      <dgm:spPr/>
      <dgm:t>
        <a:bodyPr/>
        <a:lstStyle/>
        <a:p>
          <a:endParaRPr lang="en-US"/>
        </a:p>
      </dgm:t>
    </dgm:pt>
    <dgm:pt modelId="{B4CCDE8E-2CE6-4912-B9E0-E660120D43EF}" type="sibTrans" cxnId="{FA1F53D0-DC85-4FC8-80E8-683F6F71C625}">
      <dgm:prSet/>
      <dgm:spPr/>
      <dgm:t>
        <a:bodyPr/>
        <a:lstStyle/>
        <a:p>
          <a:endParaRPr lang="en-US"/>
        </a:p>
      </dgm:t>
    </dgm:pt>
    <dgm:pt modelId="{5ACB03F5-0921-4306-BC28-FA9BB728898E}" type="pres">
      <dgm:prSet presAssocID="{710DFDB9-1E86-42CD-B28D-ABF388593D36}" presName="Name0" presStyleCnt="0">
        <dgm:presLayoutVars>
          <dgm:dir/>
          <dgm:resizeHandles val="exact"/>
        </dgm:presLayoutVars>
      </dgm:prSet>
      <dgm:spPr/>
    </dgm:pt>
    <dgm:pt modelId="{D4D85D49-CD2F-4AD7-8322-909A3D1C2A92}" type="pres">
      <dgm:prSet presAssocID="{51BA3767-8C1C-46C2-AC6E-303E551BC305}" presName="parAndChTx" presStyleLbl="node1" presStyleIdx="0" presStyleCnt="4">
        <dgm:presLayoutVars>
          <dgm:bulletEnabled val="1"/>
        </dgm:presLayoutVars>
      </dgm:prSet>
      <dgm:spPr/>
    </dgm:pt>
    <dgm:pt modelId="{836C67C0-81D2-470D-9B47-E24D06FD7E0C}" type="pres">
      <dgm:prSet presAssocID="{C8BFF759-F933-453A-AE2E-FED91BF3FA0F}" presName="parAndChSpace" presStyleCnt="0"/>
      <dgm:spPr/>
    </dgm:pt>
    <dgm:pt modelId="{925F145B-FF46-4316-A921-2A73C5555CFA}" type="pres">
      <dgm:prSet presAssocID="{79ED5CA6-99C8-4A1B-AE95-F4401046C67C}" presName="parAndChTx" presStyleLbl="node1" presStyleIdx="1" presStyleCnt="4">
        <dgm:presLayoutVars>
          <dgm:bulletEnabled val="1"/>
        </dgm:presLayoutVars>
      </dgm:prSet>
      <dgm:spPr/>
    </dgm:pt>
    <dgm:pt modelId="{E5E3792A-C557-4DD8-AB47-02CA013F664F}" type="pres">
      <dgm:prSet presAssocID="{1BA4DBEE-4165-4DAA-B290-E4DF95B2B37C}" presName="parAndChSpace" presStyleCnt="0"/>
      <dgm:spPr/>
    </dgm:pt>
    <dgm:pt modelId="{057758AE-5F94-45F9-97F4-6D5BE65A2A15}" type="pres">
      <dgm:prSet presAssocID="{52B42875-5821-4302-BF1A-D651CCD60542}" presName="parAndChTx" presStyleLbl="node1" presStyleIdx="2" presStyleCnt="4">
        <dgm:presLayoutVars>
          <dgm:bulletEnabled val="1"/>
        </dgm:presLayoutVars>
      </dgm:prSet>
      <dgm:spPr/>
    </dgm:pt>
    <dgm:pt modelId="{C18E15FE-DFA5-4147-AC09-3135FD7B6746}" type="pres">
      <dgm:prSet presAssocID="{2C7607AF-8001-4D83-9255-0BCF664DEBA6}" presName="parAndChSpace" presStyleCnt="0"/>
      <dgm:spPr/>
    </dgm:pt>
    <dgm:pt modelId="{AE0EA2C0-1F83-4DB4-B79F-E412FA50D670}" type="pres">
      <dgm:prSet presAssocID="{550B4727-5547-4E9B-BC9F-3AD9B2C8DD61}" presName="parAndChTx" presStyleLbl="node1" presStyleIdx="3" presStyleCnt="4">
        <dgm:presLayoutVars>
          <dgm:bulletEnabled val="1"/>
        </dgm:presLayoutVars>
      </dgm:prSet>
      <dgm:spPr/>
    </dgm:pt>
  </dgm:ptLst>
  <dgm:cxnLst>
    <dgm:cxn modelId="{12A50918-B4D9-45C5-8BA3-DF1B84ABDB5F}" srcId="{710DFDB9-1E86-42CD-B28D-ABF388593D36}" destId="{51BA3767-8C1C-46C2-AC6E-303E551BC305}" srcOrd="0" destOrd="0" parTransId="{B9ED00A3-46C8-4A8F-8301-0B548F771ABC}" sibTransId="{C8BFF759-F933-453A-AE2E-FED91BF3FA0F}"/>
    <dgm:cxn modelId="{EDA6DB2B-B85D-43EB-B3B3-0EC16BCFFDA1}" srcId="{79ED5CA6-99C8-4A1B-AE95-F4401046C67C}" destId="{E3D4CD08-7B4E-452A-981D-D9E69C86D2E9}" srcOrd="0" destOrd="0" parTransId="{4FDE19FE-2E46-4283-ACBB-0DCA843BA0D0}" sibTransId="{F55ACAB5-D395-48D7-AF63-8B5D59CE9E5E}"/>
    <dgm:cxn modelId="{8497592E-82DA-47B8-A99D-CB10C0351A57}" srcId="{710DFDB9-1E86-42CD-B28D-ABF388593D36}" destId="{79ED5CA6-99C8-4A1B-AE95-F4401046C67C}" srcOrd="1" destOrd="0" parTransId="{2E54EB19-9147-45D9-BE50-78FAE23F0236}" sibTransId="{1BA4DBEE-4165-4DAA-B290-E4DF95B2B37C}"/>
    <dgm:cxn modelId="{9D2C542F-59A4-491C-BED3-0F1E859F0E18}" type="presOf" srcId="{52B42875-5821-4302-BF1A-D651CCD60542}" destId="{057758AE-5F94-45F9-97F4-6D5BE65A2A15}" srcOrd="0" destOrd="0" presId="urn:microsoft.com/office/officeart/2005/8/layout/hChevron3"/>
    <dgm:cxn modelId="{7B31773A-A1E2-4D66-B85B-3273D526BAC6}" type="presOf" srcId="{63E8A1FB-35E9-4E76-BF1C-E4616AF530A4}" destId="{925F145B-FF46-4316-A921-2A73C5555CFA}" srcOrd="0" destOrd="4" presId="urn:microsoft.com/office/officeart/2005/8/layout/hChevron3"/>
    <dgm:cxn modelId="{58B4835E-797D-4447-8821-0942A6895186}" type="presOf" srcId="{E3D4CD08-7B4E-452A-981D-D9E69C86D2E9}" destId="{925F145B-FF46-4316-A921-2A73C5555CFA}" srcOrd="0" destOrd="1" presId="urn:microsoft.com/office/officeart/2005/8/layout/hChevron3"/>
    <dgm:cxn modelId="{3A21BA47-60F8-44A3-9D17-5414B7C6A026}" srcId="{79ED5CA6-99C8-4A1B-AE95-F4401046C67C}" destId="{63E8A1FB-35E9-4E76-BF1C-E4616AF530A4}" srcOrd="3" destOrd="0" parTransId="{621B5955-9FB6-430C-B644-EE8152428E96}" sibTransId="{DCC0AF27-AF9B-46C1-B537-B8F17B867B58}"/>
    <dgm:cxn modelId="{021EC281-3F7B-4AD4-A2E2-1297462CD9D3}" type="presOf" srcId="{79ED5CA6-99C8-4A1B-AE95-F4401046C67C}" destId="{925F145B-FF46-4316-A921-2A73C5555CFA}" srcOrd="0" destOrd="0" presId="urn:microsoft.com/office/officeart/2005/8/layout/hChevron3"/>
    <dgm:cxn modelId="{371AE386-7EF3-4514-AFC1-0F3AF833E6DA}" type="presOf" srcId="{550B4727-5547-4E9B-BC9F-3AD9B2C8DD61}" destId="{AE0EA2C0-1F83-4DB4-B79F-E412FA50D670}" srcOrd="0" destOrd="0" presId="urn:microsoft.com/office/officeart/2005/8/layout/hChevron3"/>
    <dgm:cxn modelId="{84B4218A-4F46-4688-B5B7-8377B53370A3}" type="presOf" srcId="{51BA3767-8C1C-46C2-AC6E-303E551BC305}" destId="{D4D85D49-CD2F-4AD7-8322-909A3D1C2A92}" srcOrd="0" destOrd="0" presId="urn:microsoft.com/office/officeart/2005/8/layout/hChevron3"/>
    <dgm:cxn modelId="{BC0E148C-7C67-4051-81FF-4F5472D0332D}" type="presOf" srcId="{710DFDB9-1E86-42CD-B28D-ABF388593D36}" destId="{5ACB03F5-0921-4306-BC28-FA9BB728898E}" srcOrd="0" destOrd="0" presId="urn:microsoft.com/office/officeart/2005/8/layout/hChevron3"/>
    <dgm:cxn modelId="{5FF0FF91-F4F8-4026-81BD-AAF7F41F3ED7}" srcId="{79ED5CA6-99C8-4A1B-AE95-F4401046C67C}" destId="{DBCF94C2-70FB-4F22-9A4B-FC72F1065E14}" srcOrd="1" destOrd="0" parTransId="{20713673-65E4-4956-8F1F-758395F8E0F9}" sibTransId="{32ECEDD8-694B-4D35-8D66-13548C752FEE}"/>
    <dgm:cxn modelId="{114B97AD-C221-4888-ADD4-8E5D334B5CB7}" type="presOf" srcId="{B0809112-6A28-4799-A44F-2EF8382276CC}" destId="{925F145B-FF46-4316-A921-2A73C5555CFA}" srcOrd="0" destOrd="3" presId="urn:microsoft.com/office/officeart/2005/8/layout/hChevron3"/>
    <dgm:cxn modelId="{FA1F53D0-DC85-4FC8-80E8-683F6F71C625}" srcId="{710DFDB9-1E86-42CD-B28D-ABF388593D36}" destId="{550B4727-5547-4E9B-BC9F-3AD9B2C8DD61}" srcOrd="3" destOrd="0" parTransId="{6DCBE9B8-C0A3-49A9-A7CD-06FA3D839C71}" sibTransId="{B4CCDE8E-2CE6-4912-B9E0-E660120D43EF}"/>
    <dgm:cxn modelId="{6D2A36D8-88B6-4A34-BD1C-0A27B5719949}" srcId="{79ED5CA6-99C8-4A1B-AE95-F4401046C67C}" destId="{B0809112-6A28-4799-A44F-2EF8382276CC}" srcOrd="2" destOrd="0" parTransId="{58E03B66-C243-4E9B-B671-F710009EDAAE}" sibTransId="{D737D080-9843-4828-B7A8-62431DFD0CEA}"/>
    <dgm:cxn modelId="{CF2FE3D9-0741-43FD-A9B0-55F9D8A19EEC}" srcId="{710DFDB9-1E86-42CD-B28D-ABF388593D36}" destId="{52B42875-5821-4302-BF1A-D651CCD60542}" srcOrd="2" destOrd="0" parTransId="{AF8F3FEF-4837-4A91-9F9F-F071066C037B}" sibTransId="{2C7607AF-8001-4D83-9255-0BCF664DEBA6}"/>
    <dgm:cxn modelId="{E64DCFDF-99E5-45A1-A611-A95F7AADFFC6}" type="presOf" srcId="{DBCF94C2-70FB-4F22-9A4B-FC72F1065E14}" destId="{925F145B-FF46-4316-A921-2A73C5555CFA}" srcOrd="0" destOrd="2" presId="urn:microsoft.com/office/officeart/2005/8/layout/hChevron3"/>
    <dgm:cxn modelId="{12CF2146-E3FB-4BB2-8E20-DFD6666F9477}" type="presParOf" srcId="{5ACB03F5-0921-4306-BC28-FA9BB728898E}" destId="{D4D85D49-CD2F-4AD7-8322-909A3D1C2A92}" srcOrd="0" destOrd="0" presId="urn:microsoft.com/office/officeart/2005/8/layout/hChevron3"/>
    <dgm:cxn modelId="{0F01B83E-72C3-42EA-884B-CA6C71FB51E4}" type="presParOf" srcId="{5ACB03F5-0921-4306-BC28-FA9BB728898E}" destId="{836C67C0-81D2-470D-9B47-E24D06FD7E0C}" srcOrd="1" destOrd="0" presId="urn:microsoft.com/office/officeart/2005/8/layout/hChevron3"/>
    <dgm:cxn modelId="{6185E384-8BAC-4CDE-B184-2B14CFB3AECE}" type="presParOf" srcId="{5ACB03F5-0921-4306-BC28-FA9BB728898E}" destId="{925F145B-FF46-4316-A921-2A73C5555CFA}" srcOrd="2" destOrd="0" presId="urn:microsoft.com/office/officeart/2005/8/layout/hChevron3"/>
    <dgm:cxn modelId="{528AF98C-1C36-43C0-84F8-DD36916EF6E3}" type="presParOf" srcId="{5ACB03F5-0921-4306-BC28-FA9BB728898E}" destId="{E5E3792A-C557-4DD8-AB47-02CA013F664F}" srcOrd="3" destOrd="0" presId="urn:microsoft.com/office/officeart/2005/8/layout/hChevron3"/>
    <dgm:cxn modelId="{BCE18F46-D15F-421A-A95E-6AF22F025CEC}" type="presParOf" srcId="{5ACB03F5-0921-4306-BC28-FA9BB728898E}" destId="{057758AE-5F94-45F9-97F4-6D5BE65A2A15}" srcOrd="4" destOrd="0" presId="urn:microsoft.com/office/officeart/2005/8/layout/hChevron3"/>
    <dgm:cxn modelId="{2AD5F250-8240-4DFD-AD42-E1C46ACDFFAD}" type="presParOf" srcId="{5ACB03F5-0921-4306-BC28-FA9BB728898E}" destId="{C18E15FE-DFA5-4147-AC09-3135FD7B6746}" srcOrd="5" destOrd="0" presId="urn:microsoft.com/office/officeart/2005/8/layout/hChevron3"/>
    <dgm:cxn modelId="{A281BF81-1BC8-4E1D-BA9C-EA734682F4CA}" type="presParOf" srcId="{5ACB03F5-0921-4306-BC28-FA9BB728898E}" destId="{AE0EA2C0-1F83-4DB4-B79F-E412FA50D67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AC93A7-C603-4EF0-B757-BA8021A637B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F34161-5C66-4D1A-824E-FC6E12F78A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goal of this capstone is to predict whether the Falcon 9 first stage will land successfully.</a:t>
          </a:r>
        </a:p>
      </dgm:t>
    </dgm:pt>
    <dgm:pt modelId="{EED4B810-08ED-4F22-A4A2-CD1E9F710E36}" type="parTrans" cxnId="{4FFB0523-30B3-4B7E-BE1D-D3FDB68C17BF}">
      <dgm:prSet/>
      <dgm:spPr/>
      <dgm:t>
        <a:bodyPr/>
        <a:lstStyle/>
        <a:p>
          <a:endParaRPr lang="en-US"/>
        </a:p>
      </dgm:t>
    </dgm:pt>
    <dgm:pt modelId="{DB65A725-E470-4951-9B06-FBE845B33251}" type="sibTrans" cxnId="{4FFB0523-30B3-4B7E-BE1D-D3FDB68C17BF}">
      <dgm:prSet/>
      <dgm:spPr/>
      <dgm:t>
        <a:bodyPr/>
        <a:lstStyle/>
        <a:p>
          <a:endParaRPr lang="en-US"/>
        </a:p>
      </dgm:t>
    </dgm:pt>
    <dgm:pt modelId="{C2DECF3C-AB86-40AF-9115-4CA818A980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SpaceX advertises Falcon 9 launches at $62 million per mission, while competitors charge $165 million or more. The cost advantage largely comes from SpaceX’s ability to reuse the first stage.</a:t>
          </a:r>
        </a:p>
      </dgm:t>
    </dgm:pt>
    <dgm:pt modelId="{F4B8F342-602C-4F04-9B51-600FB7A67065}" type="parTrans" cxnId="{ABCD3BA7-B6B6-4C37-8063-0AE064598C2E}">
      <dgm:prSet/>
      <dgm:spPr/>
      <dgm:t>
        <a:bodyPr/>
        <a:lstStyle/>
        <a:p>
          <a:endParaRPr lang="en-US"/>
        </a:p>
      </dgm:t>
    </dgm:pt>
    <dgm:pt modelId="{F6B55661-30A7-406A-BEA3-C6657D291882}" type="sibTrans" cxnId="{ABCD3BA7-B6B6-4C37-8063-0AE064598C2E}">
      <dgm:prSet/>
      <dgm:spPr/>
      <dgm:t>
        <a:bodyPr/>
        <a:lstStyle/>
        <a:p>
          <a:endParaRPr lang="en-US"/>
        </a:p>
      </dgm:t>
    </dgm:pt>
    <dgm:pt modelId="{B76CA4CD-B4A0-4B1E-9D56-7EFA7A51AA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By predicting landing success, we can estimate launch costs—insightful for competitors considering bids against SpaceX.</a:t>
          </a:r>
        </a:p>
      </dgm:t>
    </dgm:pt>
    <dgm:pt modelId="{7005CD68-D8B7-4409-9652-1278662823A3}" type="parTrans" cxnId="{6788D989-755C-4747-BBCE-023209A1DA78}">
      <dgm:prSet/>
      <dgm:spPr/>
      <dgm:t>
        <a:bodyPr/>
        <a:lstStyle/>
        <a:p>
          <a:endParaRPr lang="en-US"/>
        </a:p>
      </dgm:t>
    </dgm:pt>
    <dgm:pt modelId="{6A70D034-8EE0-461A-9865-5A0ACAFB7BCA}" type="sibTrans" cxnId="{6788D989-755C-4747-BBCE-023209A1DA78}">
      <dgm:prSet/>
      <dgm:spPr/>
      <dgm:t>
        <a:bodyPr/>
        <a:lstStyle/>
        <a:p>
          <a:endParaRPr lang="en-US"/>
        </a:p>
      </dgm:t>
    </dgm:pt>
    <dgm:pt modelId="{4BE537DE-A93C-40FC-9C2E-814778040E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Not all unsuccessful landings indicate failure; in some cases, SpaceX intentionally performs controlled ocean landings.</a:t>
          </a:r>
        </a:p>
      </dgm:t>
    </dgm:pt>
    <dgm:pt modelId="{E0170573-79AB-4D41-9933-D891F17A2784}" type="parTrans" cxnId="{48E7C786-1DCA-497E-9ECC-B55073963F81}">
      <dgm:prSet/>
      <dgm:spPr/>
      <dgm:t>
        <a:bodyPr/>
        <a:lstStyle/>
        <a:p>
          <a:endParaRPr lang="en-US"/>
        </a:p>
      </dgm:t>
    </dgm:pt>
    <dgm:pt modelId="{A7E429A8-56EB-4F37-9C9D-34D3BBAFDF2C}" type="sibTrans" cxnId="{48E7C786-1DCA-497E-9ECC-B55073963F81}">
      <dgm:prSet/>
      <dgm:spPr/>
      <dgm:t>
        <a:bodyPr/>
        <a:lstStyle/>
        <a:p>
          <a:endParaRPr lang="en-US"/>
        </a:p>
      </dgm:t>
    </dgm:pt>
    <dgm:pt modelId="{B42D7F1B-D18D-4AED-8ECC-A8B2938BAA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Key question: Given features such as payload mass, orbit type, and launch site, can we accurately predict whether the Falcon 9 first stage will land successfully?</a:t>
          </a:r>
        </a:p>
      </dgm:t>
    </dgm:pt>
    <dgm:pt modelId="{4B066E0E-6565-407B-81FA-FBB642F671D2}" type="parTrans" cxnId="{C198AEBA-B75B-4534-AA4A-BBA13126F2EA}">
      <dgm:prSet/>
      <dgm:spPr/>
      <dgm:t>
        <a:bodyPr/>
        <a:lstStyle/>
        <a:p>
          <a:endParaRPr lang="en-US"/>
        </a:p>
      </dgm:t>
    </dgm:pt>
    <dgm:pt modelId="{85D5E9F6-FB5E-4DDE-A8D7-AC15040536DF}" type="sibTrans" cxnId="{C198AEBA-B75B-4534-AA4A-BBA13126F2EA}">
      <dgm:prSet/>
      <dgm:spPr/>
      <dgm:t>
        <a:bodyPr/>
        <a:lstStyle/>
        <a:p>
          <a:endParaRPr lang="en-US"/>
        </a:p>
      </dgm:t>
    </dgm:pt>
    <dgm:pt modelId="{E628035F-7416-4DFF-8006-276A114A6983}" type="pres">
      <dgm:prSet presAssocID="{1DAC93A7-C603-4EF0-B757-BA8021A637B2}" presName="root" presStyleCnt="0">
        <dgm:presLayoutVars>
          <dgm:dir/>
          <dgm:resizeHandles val="exact"/>
        </dgm:presLayoutVars>
      </dgm:prSet>
      <dgm:spPr/>
    </dgm:pt>
    <dgm:pt modelId="{0E2D3D3B-4761-4816-88A1-3472438DF248}" type="pres">
      <dgm:prSet presAssocID="{49F34161-5C66-4D1A-824E-FC6E12F78A6C}" presName="compNode" presStyleCnt="0"/>
      <dgm:spPr/>
    </dgm:pt>
    <dgm:pt modelId="{F907AA53-CFAF-43B7-85FA-1F5BD490FBE2}" type="pres">
      <dgm:prSet presAssocID="{49F34161-5C66-4D1A-824E-FC6E12F78A6C}" presName="bgRect" presStyleLbl="bgShp" presStyleIdx="0" presStyleCnt="5"/>
      <dgm:spPr/>
    </dgm:pt>
    <dgm:pt modelId="{1CE9CF32-A7E6-4E36-8D8E-0BB0AF51E524}" type="pres">
      <dgm:prSet presAssocID="{49F34161-5C66-4D1A-824E-FC6E12F78A6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s"/>
        </a:ext>
      </dgm:extLst>
    </dgm:pt>
    <dgm:pt modelId="{654E3067-BCC6-41D4-8A8A-3B0F6F1FFB07}" type="pres">
      <dgm:prSet presAssocID="{49F34161-5C66-4D1A-824E-FC6E12F78A6C}" presName="spaceRect" presStyleCnt="0"/>
      <dgm:spPr/>
    </dgm:pt>
    <dgm:pt modelId="{EA5E93B1-2887-479E-BE52-A76C199C07FE}" type="pres">
      <dgm:prSet presAssocID="{49F34161-5C66-4D1A-824E-FC6E12F78A6C}" presName="parTx" presStyleLbl="revTx" presStyleIdx="0" presStyleCnt="5">
        <dgm:presLayoutVars>
          <dgm:chMax val="0"/>
          <dgm:chPref val="0"/>
        </dgm:presLayoutVars>
      </dgm:prSet>
      <dgm:spPr/>
    </dgm:pt>
    <dgm:pt modelId="{A80239A6-614C-4CA4-ABA2-184B07E101CA}" type="pres">
      <dgm:prSet presAssocID="{DB65A725-E470-4951-9B06-FBE845B33251}" presName="sibTrans" presStyleCnt="0"/>
      <dgm:spPr/>
    </dgm:pt>
    <dgm:pt modelId="{4E8A64CE-E9A1-4271-846A-889547E26A46}" type="pres">
      <dgm:prSet presAssocID="{C2DECF3C-AB86-40AF-9115-4CA818A9800F}" presName="compNode" presStyleCnt="0"/>
      <dgm:spPr/>
    </dgm:pt>
    <dgm:pt modelId="{148E2517-EDA1-4D9B-A3F1-86A2F60207EF}" type="pres">
      <dgm:prSet presAssocID="{C2DECF3C-AB86-40AF-9115-4CA818A9800F}" presName="bgRect" presStyleLbl="bgShp" presStyleIdx="1" presStyleCnt="5"/>
      <dgm:spPr/>
    </dgm:pt>
    <dgm:pt modelId="{801D00B7-2BB4-4956-B45F-ADC015A2B582}" type="pres">
      <dgm:prSet presAssocID="{C2DECF3C-AB86-40AF-9115-4CA818A9800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7DD8FCA4-F533-4636-8ADA-A54E7D0C6A1C}" type="pres">
      <dgm:prSet presAssocID="{C2DECF3C-AB86-40AF-9115-4CA818A9800F}" presName="spaceRect" presStyleCnt="0"/>
      <dgm:spPr/>
    </dgm:pt>
    <dgm:pt modelId="{04AFDC1B-61BE-47C4-8C61-A98A6C53BA62}" type="pres">
      <dgm:prSet presAssocID="{C2DECF3C-AB86-40AF-9115-4CA818A9800F}" presName="parTx" presStyleLbl="revTx" presStyleIdx="1" presStyleCnt="5">
        <dgm:presLayoutVars>
          <dgm:chMax val="0"/>
          <dgm:chPref val="0"/>
        </dgm:presLayoutVars>
      </dgm:prSet>
      <dgm:spPr/>
    </dgm:pt>
    <dgm:pt modelId="{581D3138-F4C1-4F0C-8DA2-5F6E74A57155}" type="pres">
      <dgm:prSet presAssocID="{F6B55661-30A7-406A-BEA3-C6657D291882}" presName="sibTrans" presStyleCnt="0"/>
      <dgm:spPr/>
    </dgm:pt>
    <dgm:pt modelId="{F0B562BE-47BC-4329-BE73-CAA06379AE7C}" type="pres">
      <dgm:prSet presAssocID="{B76CA4CD-B4A0-4B1E-9D56-7EFA7A51AA3C}" presName="compNode" presStyleCnt="0"/>
      <dgm:spPr/>
    </dgm:pt>
    <dgm:pt modelId="{3BFF1EA4-D6A7-4AD9-84E2-674224687687}" type="pres">
      <dgm:prSet presAssocID="{B76CA4CD-B4A0-4B1E-9D56-7EFA7A51AA3C}" presName="bgRect" presStyleLbl="bgShp" presStyleIdx="2" presStyleCnt="5"/>
      <dgm:spPr/>
    </dgm:pt>
    <dgm:pt modelId="{95253A28-78E5-4F9F-A90C-BD1C47C9D828}" type="pres">
      <dgm:prSet presAssocID="{B76CA4CD-B4A0-4B1E-9D56-7EFA7A51AA3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7CD9254C-9972-4157-BD29-2B330A1E0F00}" type="pres">
      <dgm:prSet presAssocID="{B76CA4CD-B4A0-4B1E-9D56-7EFA7A51AA3C}" presName="spaceRect" presStyleCnt="0"/>
      <dgm:spPr/>
    </dgm:pt>
    <dgm:pt modelId="{9D6E5738-B984-407E-9E38-86782F047E7F}" type="pres">
      <dgm:prSet presAssocID="{B76CA4CD-B4A0-4B1E-9D56-7EFA7A51AA3C}" presName="parTx" presStyleLbl="revTx" presStyleIdx="2" presStyleCnt="5">
        <dgm:presLayoutVars>
          <dgm:chMax val="0"/>
          <dgm:chPref val="0"/>
        </dgm:presLayoutVars>
      </dgm:prSet>
      <dgm:spPr/>
    </dgm:pt>
    <dgm:pt modelId="{2CC400D7-F85C-4E10-961D-85DE47A20B35}" type="pres">
      <dgm:prSet presAssocID="{6A70D034-8EE0-461A-9865-5A0ACAFB7BCA}" presName="sibTrans" presStyleCnt="0"/>
      <dgm:spPr/>
    </dgm:pt>
    <dgm:pt modelId="{46A10BA4-D42F-4223-B289-8C2527FDC971}" type="pres">
      <dgm:prSet presAssocID="{4BE537DE-A93C-40FC-9C2E-814778040E5E}" presName="compNode" presStyleCnt="0"/>
      <dgm:spPr/>
    </dgm:pt>
    <dgm:pt modelId="{F23238B6-E7DD-4AB0-9F91-69B6AFAFAECE}" type="pres">
      <dgm:prSet presAssocID="{4BE537DE-A93C-40FC-9C2E-814778040E5E}" presName="bgRect" presStyleLbl="bgShp" presStyleIdx="3" presStyleCnt="5"/>
      <dgm:spPr/>
    </dgm:pt>
    <dgm:pt modelId="{5C89F75B-C9D1-44F1-9339-388142D10981}" type="pres">
      <dgm:prSet presAssocID="{4BE537DE-A93C-40FC-9C2E-814778040E5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eworks"/>
        </a:ext>
      </dgm:extLst>
    </dgm:pt>
    <dgm:pt modelId="{BA08FF8A-472F-4C91-A2A0-7B731F9E967E}" type="pres">
      <dgm:prSet presAssocID="{4BE537DE-A93C-40FC-9C2E-814778040E5E}" presName="spaceRect" presStyleCnt="0"/>
      <dgm:spPr/>
    </dgm:pt>
    <dgm:pt modelId="{66208375-0D73-4FE6-815B-8879408A2CD2}" type="pres">
      <dgm:prSet presAssocID="{4BE537DE-A93C-40FC-9C2E-814778040E5E}" presName="parTx" presStyleLbl="revTx" presStyleIdx="3" presStyleCnt="5">
        <dgm:presLayoutVars>
          <dgm:chMax val="0"/>
          <dgm:chPref val="0"/>
        </dgm:presLayoutVars>
      </dgm:prSet>
      <dgm:spPr/>
    </dgm:pt>
    <dgm:pt modelId="{D49A2411-C504-41FE-A571-BA35AA39D148}" type="pres">
      <dgm:prSet presAssocID="{A7E429A8-56EB-4F37-9C9D-34D3BBAFDF2C}" presName="sibTrans" presStyleCnt="0"/>
      <dgm:spPr/>
    </dgm:pt>
    <dgm:pt modelId="{EB9A4538-7829-41ED-99C3-08D30F5D5284}" type="pres">
      <dgm:prSet presAssocID="{B42D7F1B-D18D-4AED-8ECC-A8B2938BAAD7}" presName="compNode" presStyleCnt="0"/>
      <dgm:spPr/>
    </dgm:pt>
    <dgm:pt modelId="{3D68BCD2-94A2-4EC1-8BCB-85E4B46EEDA2}" type="pres">
      <dgm:prSet presAssocID="{B42D7F1B-D18D-4AED-8ECC-A8B2938BAAD7}" presName="bgRect" presStyleLbl="bgShp" presStyleIdx="4" presStyleCnt="5"/>
      <dgm:spPr/>
    </dgm:pt>
    <dgm:pt modelId="{D3762117-D75E-47E6-8F08-5BDC09C5B72B}" type="pres">
      <dgm:prSet presAssocID="{B42D7F1B-D18D-4AED-8ECC-A8B2938BAAD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Question Mark with solid fill"/>
        </a:ext>
      </dgm:extLst>
    </dgm:pt>
    <dgm:pt modelId="{0426A679-FC5C-44E2-935D-069471321229}" type="pres">
      <dgm:prSet presAssocID="{B42D7F1B-D18D-4AED-8ECC-A8B2938BAAD7}" presName="spaceRect" presStyleCnt="0"/>
      <dgm:spPr/>
    </dgm:pt>
    <dgm:pt modelId="{42405830-49E2-4599-82C8-6819B85A04E4}" type="pres">
      <dgm:prSet presAssocID="{B42D7F1B-D18D-4AED-8ECC-A8B2938BAAD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FFB0523-30B3-4B7E-BE1D-D3FDB68C17BF}" srcId="{1DAC93A7-C603-4EF0-B757-BA8021A637B2}" destId="{49F34161-5C66-4D1A-824E-FC6E12F78A6C}" srcOrd="0" destOrd="0" parTransId="{EED4B810-08ED-4F22-A4A2-CD1E9F710E36}" sibTransId="{DB65A725-E470-4951-9B06-FBE845B33251}"/>
    <dgm:cxn modelId="{01ADE441-FA76-4FA2-B085-E21AEB690A37}" type="presOf" srcId="{4BE537DE-A93C-40FC-9C2E-814778040E5E}" destId="{66208375-0D73-4FE6-815B-8879408A2CD2}" srcOrd="0" destOrd="0" presId="urn:microsoft.com/office/officeart/2018/2/layout/IconVerticalSolidList"/>
    <dgm:cxn modelId="{EEA8C468-168C-4717-BD23-30AF08415DEF}" type="presOf" srcId="{1DAC93A7-C603-4EF0-B757-BA8021A637B2}" destId="{E628035F-7416-4DFF-8006-276A114A6983}" srcOrd="0" destOrd="0" presId="urn:microsoft.com/office/officeart/2018/2/layout/IconVerticalSolidList"/>
    <dgm:cxn modelId="{48E7C786-1DCA-497E-9ECC-B55073963F81}" srcId="{1DAC93A7-C603-4EF0-B757-BA8021A637B2}" destId="{4BE537DE-A93C-40FC-9C2E-814778040E5E}" srcOrd="3" destOrd="0" parTransId="{E0170573-79AB-4D41-9933-D891F17A2784}" sibTransId="{A7E429A8-56EB-4F37-9C9D-34D3BBAFDF2C}"/>
    <dgm:cxn modelId="{6788D989-755C-4747-BBCE-023209A1DA78}" srcId="{1DAC93A7-C603-4EF0-B757-BA8021A637B2}" destId="{B76CA4CD-B4A0-4B1E-9D56-7EFA7A51AA3C}" srcOrd="2" destOrd="0" parTransId="{7005CD68-D8B7-4409-9652-1278662823A3}" sibTransId="{6A70D034-8EE0-461A-9865-5A0ACAFB7BCA}"/>
    <dgm:cxn modelId="{E541E08E-ED25-48F3-8E7D-6DF71CCD87B8}" type="presOf" srcId="{B42D7F1B-D18D-4AED-8ECC-A8B2938BAAD7}" destId="{42405830-49E2-4599-82C8-6819B85A04E4}" srcOrd="0" destOrd="0" presId="urn:microsoft.com/office/officeart/2018/2/layout/IconVerticalSolidList"/>
    <dgm:cxn modelId="{ABCD3BA7-B6B6-4C37-8063-0AE064598C2E}" srcId="{1DAC93A7-C603-4EF0-B757-BA8021A637B2}" destId="{C2DECF3C-AB86-40AF-9115-4CA818A9800F}" srcOrd="1" destOrd="0" parTransId="{F4B8F342-602C-4F04-9B51-600FB7A67065}" sibTransId="{F6B55661-30A7-406A-BEA3-C6657D291882}"/>
    <dgm:cxn modelId="{F59724AC-90A4-4C5F-9817-69F0AA1EB9A8}" type="presOf" srcId="{C2DECF3C-AB86-40AF-9115-4CA818A9800F}" destId="{04AFDC1B-61BE-47C4-8C61-A98A6C53BA62}" srcOrd="0" destOrd="0" presId="urn:microsoft.com/office/officeart/2018/2/layout/IconVerticalSolidList"/>
    <dgm:cxn modelId="{47A357B3-CF9E-4C4E-B5B4-F1E0A5B0E2FC}" type="presOf" srcId="{B76CA4CD-B4A0-4B1E-9D56-7EFA7A51AA3C}" destId="{9D6E5738-B984-407E-9E38-86782F047E7F}" srcOrd="0" destOrd="0" presId="urn:microsoft.com/office/officeart/2018/2/layout/IconVerticalSolidList"/>
    <dgm:cxn modelId="{C198AEBA-B75B-4534-AA4A-BBA13126F2EA}" srcId="{1DAC93A7-C603-4EF0-B757-BA8021A637B2}" destId="{B42D7F1B-D18D-4AED-8ECC-A8B2938BAAD7}" srcOrd="4" destOrd="0" parTransId="{4B066E0E-6565-407B-81FA-FBB642F671D2}" sibTransId="{85D5E9F6-FB5E-4DDE-A8D7-AC15040536DF}"/>
    <dgm:cxn modelId="{B59CAFE2-24D3-4F52-9BD7-0BB6D357931E}" type="presOf" srcId="{49F34161-5C66-4D1A-824E-FC6E12F78A6C}" destId="{EA5E93B1-2887-479E-BE52-A76C199C07FE}" srcOrd="0" destOrd="0" presId="urn:microsoft.com/office/officeart/2018/2/layout/IconVerticalSolidList"/>
    <dgm:cxn modelId="{0CF2E66C-9EBC-48AC-89A5-E7030198F914}" type="presParOf" srcId="{E628035F-7416-4DFF-8006-276A114A6983}" destId="{0E2D3D3B-4761-4816-88A1-3472438DF248}" srcOrd="0" destOrd="0" presId="urn:microsoft.com/office/officeart/2018/2/layout/IconVerticalSolidList"/>
    <dgm:cxn modelId="{E4474FE1-D4A3-4DCF-AF6C-C9955FC5CDA7}" type="presParOf" srcId="{0E2D3D3B-4761-4816-88A1-3472438DF248}" destId="{F907AA53-CFAF-43B7-85FA-1F5BD490FBE2}" srcOrd="0" destOrd="0" presId="urn:microsoft.com/office/officeart/2018/2/layout/IconVerticalSolidList"/>
    <dgm:cxn modelId="{41EE0C93-D6E6-459D-B074-007B6C8A6B06}" type="presParOf" srcId="{0E2D3D3B-4761-4816-88A1-3472438DF248}" destId="{1CE9CF32-A7E6-4E36-8D8E-0BB0AF51E524}" srcOrd="1" destOrd="0" presId="urn:microsoft.com/office/officeart/2018/2/layout/IconVerticalSolidList"/>
    <dgm:cxn modelId="{7B8020D3-119B-4C8C-95AA-804F494DDF49}" type="presParOf" srcId="{0E2D3D3B-4761-4816-88A1-3472438DF248}" destId="{654E3067-BCC6-41D4-8A8A-3B0F6F1FFB07}" srcOrd="2" destOrd="0" presId="urn:microsoft.com/office/officeart/2018/2/layout/IconVerticalSolidList"/>
    <dgm:cxn modelId="{7400F807-E9E8-489D-A454-A119C99D7BF3}" type="presParOf" srcId="{0E2D3D3B-4761-4816-88A1-3472438DF248}" destId="{EA5E93B1-2887-479E-BE52-A76C199C07FE}" srcOrd="3" destOrd="0" presId="urn:microsoft.com/office/officeart/2018/2/layout/IconVerticalSolidList"/>
    <dgm:cxn modelId="{EAEF1C5D-B9EB-4F91-8F6F-444F3FE3AAF7}" type="presParOf" srcId="{E628035F-7416-4DFF-8006-276A114A6983}" destId="{A80239A6-614C-4CA4-ABA2-184B07E101CA}" srcOrd="1" destOrd="0" presId="urn:microsoft.com/office/officeart/2018/2/layout/IconVerticalSolidList"/>
    <dgm:cxn modelId="{8FE7E8F5-8AAA-4217-A467-F664530258A3}" type="presParOf" srcId="{E628035F-7416-4DFF-8006-276A114A6983}" destId="{4E8A64CE-E9A1-4271-846A-889547E26A46}" srcOrd="2" destOrd="0" presId="urn:microsoft.com/office/officeart/2018/2/layout/IconVerticalSolidList"/>
    <dgm:cxn modelId="{98B3D2D0-574A-4C71-8AA3-10B858AB0171}" type="presParOf" srcId="{4E8A64CE-E9A1-4271-846A-889547E26A46}" destId="{148E2517-EDA1-4D9B-A3F1-86A2F60207EF}" srcOrd="0" destOrd="0" presId="urn:microsoft.com/office/officeart/2018/2/layout/IconVerticalSolidList"/>
    <dgm:cxn modelId="{B61A105E-49F1-4E16-B262-A915E2FE2E70}" type="presParOf" srcId="{4E8A64CE-E9A1-4271-846A-889547E26A46}" destId="{801D00B7-2BB4-4956-B45F-ADC015A2B582}" srcOrd="1" destOrd="0" presId="urn:microsoft.com/office/officeart/2018/2/layout/IconVerticalSolidList"/>
    <dgm:cxn modelId="{DACF9DE3-CEF2-4602-AB12-C50C8A5EE724}" type="presParOf" srcId="{4E8A64CE-E9A1-4271-846A-889547E26A46}" destId="{7DD8FCA4-F533-4636-8ADA-A54E7D0C6A1C}" srcOrd="2" destOrd="0" presId="urn:microsoft.com/office/officeart/2018/2/layout/IconVerticalSolidList"/>
    <dgm:cxn modelId="{6A385A33-621A-4231-91C6-F5D8A0B81CD1}" type="presParOf" srcId="{4E8A64CE-E9A1-4271-846A-889547E26A46}" destId="{04AFDC1B-61BE-47C4-8C61-A98A6C53BA62}" srcOrd="3" destOrd="0" presId="urn:microsoft.com/office/officeart/2018/2/layout/IconVerticalSolidList"/>
    <dgm:cxn modelId="{AFA6B42E-19A0-4CAB-855E-955644DDCC2A}" type="presParOf" srcId="{E628035F-7416-4DFF-8006-276A114A6983}" destId="{581D3138-F4C1-4F0C-8DA2-5F6E74A57155}" srcOrd="3" destOrd="0" presId="urn:microsoft.com/office/officeart/2018/2/layout/IconVerticalSolidList"/>
    <dgm:cxn modelId="{3110032C-0AFB-4421-A1B5-30561E1428CF}" type="presParOf" srcId="{E628035F-7416-4DFF-8006-276A114A6983}" destId="{F0B562BE-47BC-4329-BE73-CAA06379AE7C}" srcOrd="4" destOrd="0" presId="urn:microsoft.com/office/officeart/2018/2/layout/IconVerticalSolidList"/>
    <dgm:cxn modelId="{36277692-038F-4724-9487-97646CFD420C}" type="presParOf" srcId="{F0B562BE-47BC-4329-BE73-CAA06379AE7C}" destId="{3BFF1EA4-D6A7-4AD9-84E2-674224687687}" srcOrd="0" destOrd="0" presId="urn:microsoft.com/office/officeart/2018/2/layout/IconVerticalSolidList"/>
    <dgm:cxn modelId="{F6A5C0A5-2B78-4BD7-AD11-3AF3A895156A}" type="presParOf" srcId="{F0B562BE-47BC-4329-BE73-CAA06379AE7C}" destId="{95253A28-78E5-4F9F-A90C-BD1C47C9D828}" srcOrd="1" destOrd="0" presId="urn:microsoft.com/office/officeart/2018/2/layout/IconVerticalSolidList"/>
    <dgm:cxn modelId="{386D9193-2F8D-4EF8-9D8B-85544D86C1C1}" type="presParOf" srcId="{F0B562BE-47BC-4329-BE73-CAA06379AE7C}" destId="{7CD9254C-9972-4157-BD29-2B330A1E0F00}" srcOrd="2" destOrd="0" presId="urn:microsoft.com/office/officeart/2018/2/layout/IconVerticalSolidList"/>
    <dgm:cxn modelId="{0FFF5D58-CE21-4A0A-9AC1-F7B588836E17}" type="presParOf" srcId="{F0B562BE-47BC-4329-BE73-CAA06379AE7C}" destId="{9D6E5738-B984-407E-9E38-86782F047E7F}" srcOrd="3" destOrd="0" presId="urn:microsoft.com/office/officeart/2018/2/layout/IconVerticalSolidList"/>
    <dgm:cxn modelId="{44B4FCC1-3E42-483A-9039-5421EACD3DB4}" type="presParOf" srcId="{E628035F-7416-4DFF-8006-276A114A6983}" destId="{2CC400D7-F85C-4E10-961D-85DE47A20B35}" srcOrd="5" destOrd="0" presId="urn:microsoft.com/office/officeart/2018/2/layout/IconVerticalSolidList"/>
    <dgm:cxn modelId="{D1824668-3CB4-428A-8FA0-4FF21E0ADD01}" type="presParOf" srcId="{E628035F-7416-4DFF-8006-276A114A6983}" destId="{46A10BA4-D42F-4223-B289-8C2527FDC971}" srcOrd="6" destOrd="0" presId="urn:microsoft.com/office/officeart/2018/2/layout/IconVerticalSolidList"/>
    <dgm:cxn modelId="{6E429607-A8D0-454F-B70B-F3814A8A26DC}" type="presParOf" srcId="{46A10BA4-D42F-4223-B289-8C2527FDC971}" destId="{F23238B6-E7DD-4AB0-9F91-69B6AFAFAECE}" srcOrd="0" destOrd="0" presId="urn:microsoft.com/office/officeart/2018/2/layout/IconVerticalSolidList"/>
    <dgm:cxn modelId="{DF4136DB-E913-4752-A007-CA7277D0682D}" type="presParOf" srcId="{46A10BA4-D42F-4223-B289-8C2527FDC971}" destId="{5C89F75B-C9D1-44F1-9339-388142D10981}" srcOrd="1" destOrd="0" presId="urn:microsoft.com/office/officeart/2018/2/layout/IconVerticalSolidList"/>
    <dgm:cxn modelId="{A130D7DB-C792-4D9A-8CFA-4291719E05CB}" type="presParOf" srcId="{46A10BA4-D42F-4223-B289-8C2527FDC971}" destId="{BA08FF8A-472F-4C91-A2A0-7B731F9E967E}" srcOrd="2" destOrd="0" presId="urn:microsoft.com/office/officeart/2018/2/layout/IconVerticalSolidList"/>
    <dgm:cxn modelId="{4621C12C-35FB-42FC-8B52-331CAB606B5C}" type="presParOf" srcId="{46A10BA4-D42F-4223-B289-8C2527FDC971}" destId="{66208375-0D73-4FE6-815B-8879408A2CD2}" srcOrd="3" destOrd="0" presId="urn:microsoft.com/office/officeart/2018/2/layout/IconVerticalSolidList"/>
    <dgm:cxn modelId="{E574324E-5675-4DE1-A7F2-E155583555B6}" type="presParOf" srcId="{E628035F-7416-4DFF-8006-276A114A6983}" destId="{D49A2411-C504-41FE-A571-BA35AA39D148}" srcOrd="7" destOrd="0" presId="urn:microsoft.com/office/officeart/2018/2/layout/IconVerticalSolidList"/>
    <dgm:cxn modelId="{7E6B1549-2B93-4FD4-9D23-F73F32FF6432}" type="presParOf" srcId="{E628035F-7416-4DFF-8006-276A114A6983}" destId="{EB9A4538-7829-41ED-99C3-08D30F5D5284}" srcOrd="8" destOrd="0" presId="urn:microsoft.com/office/officeart/2018/2/layout/IconVerticalSolidList"/>
    <dgm:cxn modelId="{14EB42F9-6664-4D0B-8F5C-6226F6D5F29C}" type="presParOf" srcId="{EB9A4538-7829-41ED-99C3-08D30F5D5284}" destId="{3D68BCD2-94A2-4EC1-8BCB-85E4B46EEDA2}" srcOrd="0" destOrd="0" presId="urn:microsoft.com/office/officeart/2018/2/layout/IconVerticalSolidList"/>
    <dgm:cxn modelId="{1E3AA8C3-A52C-4948-ABA5-8E5573DA808A}" type="presParOf" srcId="{EB9A4538-7829-41ED-99C3-08D30F5D5284}" destId="{D3762117-D75E-47E6-8F08-5BDC09C5B72B}" srcOrd="1" destOrd="0" presId="urn:microsoft.com/office/officeart/2018/2/layout/IconVerticalSolidList"/>
    <dgm:cxn modelId="{4C383D94-E95F-4713-BA74-A10EBD061ED3}" type="presParOf" srcId="{EB9A4538-7829-41ED-99C3-08D30F5D5284}" destId="{0426A679-FC5C-44E2-935D-069471321229}" srcOrd="2" destOrd="0" presId="urn:microsoft.com/office/officeart/2018/2/layout/IconVerticalSolidList"/>
    <dgm:cxn modelId="{B774BC44-E487-49C5-8559-DD20F4B1C3A1}" type="presParOf" srcId="{EB9A4538-7829-41ED-99C3-08D30F5D5284}" destId="{42405830-49E2-4599-82C8-6819B85A04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85D49-CD2F-4AD7-8322-909A3D1C2A92}">
      <dsp:nvSpPr>
        <dsp:cNvPr id="0" name=""/>
        <dsp:cNvSpPr/>
      </dsp:nvSpPr>
      <dsp:spPr>
        <a:xfrm>
          <a:off x="2902" y="406631"/>
          <a:ext cx="2911822" cy="2329457"/>
        </a:xfrm>
        <a:prstGeom prst="homePlate">
          <a:avLst>
            <a:gd name="adj" fmla="val 25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723" tIns="35560" rIns="410890" bIns="3556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 baseline="0"/>
            <a:t>This capstone project focuses on predicting the successful landing of the SpaceX Falcon 9 first stage using multiple machine learning classification techniques.</a:t>
          </a:r>
          <a:endParaRPr lang="en-US" sz="1400" kern="1200"/>
        </a:p>
      </dsp:txBody>
      <dsp:txXfrm>
        <a:off x="2902" y="406631"/>
        <a:ext cx="2620640" cy="2329457"/>
      </dsp:txXfrm>
    </dsp:sp>
    <dsp:sp modelId="{925F145B-FF46-4316-A921-2A73C5555CFA}">
      <dsp:nvSpPr>
        <dsp:cNvPr id="0" name=""/>
        <dsp:cNvSpPr/>
      </dsp:nvSpPr>
      <dsp:spPr>
        <a:xfrm>
          <a:off x="2332359" y="406631"/>
          <a:ext cx="2911822" cy="2329457"/>
        </a:xfrm>
        <a:prstGeom prst="chevron">
          <a:avLst>
            <a:gd name="adj" fmla="val 2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723" tIns="35560" rIns="102723" bIns="3556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 baseline="0"/>
            <a:t>The project follows a structured process:</a:t>
          </a:r>
          <a:endParaRPr lang="en-US" sz="1400" kern="1200"/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/>
            <a:t>Data collection, preparation, and formatting</a:t>
          </a:r>
          <a:endParaRPr lang="en-US" sz="1100" kern="1200"/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/>
            <a:t>Exploratory data analysis</a:t>
          </a:r>
          <a:endParaRPr lang="en-US" sz="1100" kern="1200"/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/>
            <a:t>Interactive data visualization</a:t>
          </a:r>
          <a:endParaRPr lang="en-US" sz="1100" kern="1200"/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/>
            <a:t>Machine learning modeling and prediction</a:t>
          </a:r>
          <a:endParaRPr lang="en-US" sz="1100" kern="1200"/>
        </a:p>
      </dsp:txBody>
      <dsp:txXfrm>
        <a:off x="2914723" y="406631"/>
        <a:ext cx="1747094" cy="2329457"/>
      </dsp:txXfrm>
    </dsp:sp>
    <dsp:sp modelId="{057758AE-5F94-45F9-97F4-6D5BE65A2A15}">
      <dsp:nvSpPr>
        <dsp:cNvPr id="0" name=""/>
        <dsp:cNvSpPr/>
      </dsp:nvSpPr>
      <dsp:spPr>
        <a:xfrm>
          <a:off x="4661817" y="406631"/>
          <a:ext cx="2911822" cy="2329457"/>
        </a:xfrm>
        <a:prstGeom prst="chevron">
          <a:avLst>
            <a:gd name="adj" fmla="val 2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723" tIns="35560" rIns="102723" bIns="3556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 baseline="0"/>
            <a:t>Our analysis indicates that several launch features are correlated with mission outcomes (success or failure).</a:t>
          </a:r>
          <a:endParaRPr lang="en-US" sz="1400" kern="1200"/>
        </a:p>
      </dsp:txBody>
      <dsp:txXfrm>
        <a:off x="5244181" y="406631"/>
        <a:ext cx="1747094" cy="2329457"/>
      </dsp:txXfrm>
    </dsp:sp>
    <dsp:sp modelId="{AE0EA2C0-1F83-4DB4-B79F-E412FA50D670}">
      <dsp:nvSpPr>
        <dsp:cNvPr id="0" name=""/>
        <dsp:cNvSpPr/>
      </dsp:nvSpPr>
      <dsp:spPr>
        <a:xfrm>
          <a:off x="6991275" y="406631"/>
          <a:ext cx="2911822" cy="2329457"/>
        </a:xfrm>
        <a:prstGeom prst="chevron">
          <a:avLst>
            <a:gd name="adj" fmla="val 2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723" tIns="35560" rIns="102723" bIns="3556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 baseline="0"/>
            <a:t>Results suggest that the decision tree algorithm performs particularly well for predicting Falcon 9 first-stage landing success.</a:t>
          </a:r>
          <a:endParaRPr lang="en-US" sz="1400" kern="1200"/>
        </a:p>
      </dsp:txBody>
      <dsp:txXfrm>
        <a:off x="7573639" y="406631"/>
        <a:ext cx="1747094" cy="2329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7AA53-CFAF-43B7-85FA-1F5BD490FBE2}">
      <dsp:nvSpPr>
        <dsp:cNvPr id="0" name=""/>
        <dsp:cNvSpPr/>
      </dsp:nvSpPr>
      <dsp:spPr>
        <a:xfrm>
          <a:off x="0" y="2700"/>
          <a:ext cx="10429454" cy="57531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E9CF32-A7E6-4E36-8D8E-0BB0AF51E524}">
      <dsp:nvSpPr>
        <dsp:cNvPr id="0" name=""/>
        <dsp:cNvSpPr/>
      </dsp:nvSpPr>
      <dsp:spPr>
        <a:xfrm>
          <a:off x="174031" y="132146"/>
          <a:ext cx="316421" cy="3164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E93B1-2887-479E-BE52-A76C199C07FE}">
      <dsp:nvSpPr>
        <dsp:cNvPr id="0" name=""/>
        <dsp:cNvSpPr/>
      </dsp:nvSpPr>
      <dsp:spPr>
        <a:xfrm>
          <a:off x="664485" y="2700"/>
          <a:ext cx="9764968" cy="575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87" tIns="60887" rIns="60887" bIns="6088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goal of this capstone is to predict whether the Falcon 9 first stage will land successfully.</a:t>
          </a:r>
        </a:p>
      </dsp:txBody>
      <dsp:txXfrm>
        <a:off x="664485" y="2700"/>
        <a:ext cx="9764968" cy="575311"/>
      </dsp:txXfrm>
    </dsp:sp>
    <dsp:sp modelId="{148E2517-EDA1-4D9B-A3F1-86A2F60207EF}">
      <dsp:nvSpPr>
        <dsp:cNvPr id="0" name=""/>
        <dsp:cNvSpPr/>
      </dsp:nvSpPr>
      <dsp:spPr>
        <a:xfrm>
          <a:off x="0" y="721840"/>
          <a:ext cx="10429454" cy="57531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1D00B7-2BB4-4956-B45F-ADC015A2B582}">
      <dsp:nvSpPr>
        <dsp:cNvPr id="0" name=""/>
        <dsp:cNvSpPr/>
      </dsp:nvSpPr>
      <dsp:spPr>
        <a:xfrm>
          <a:off x="174031" y="851285"/>
          <a:ext cx="316421" cy="3164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FDC1B-61BE-47C4-8C61-A98A6C53BA62}">
      <dsp:nvSpPr>
        <dsp:cNvPr id="0" name=""/>
        <dsp:cNvSpPr/>
      </dsp:nvSpPr>
      <dsp:spPr>
        <a:xfrm>
          <a:off x="664485" y="721840"/>
          <a:ext cx="9764968" cy="575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87" tIns="60887" rIns="60887" bIns="6088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SpaceX advertises Falcon 9 launches at $62 million per mission, while competitors charge $165 million or more. The cost advantage largely comes from SpaceX’s ability to reuse the first stage.</a:t>
          </a:r>
        </a:p>
      </dsp:txBody>
      <dsp:txXfrm>
        <a:off x="664485" y="721840"/>
        <a:ext cx="9764968" cy="575311"/>
      </dsp:txXfrm>
    </dsp:sp>
    <dsp:sp modelId="{3BFF1EA4-D6A7-4AD9-84E2-674224687687}">
      <dsp:nvSpPr>
        <dsp:cNvPr id="0" name=""/>
        <dsp:cNvSpPr/>
      </dsp:nvSpPr>
      <dsp:spPr>
        <a:xfrm>
          <a:off x="0" y="1440980"/>
          <a:ext cx="10429454" cy="57531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253A28-78E5-4F9F-A90C-BD1C47C9D828}">
      <dsp:nvSpPr>
        <dsp:cNvPr id="0" name=""/>
        <dsp:cNvSpPr/>
      </dsp:nvSpPr>
      <dsp:spPr>
        <a:xfrm>
          <a:off x="174031" y="1570425"/>
          <a:ext cx="316421" cy="3164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E5738-B984-407E-9E38-86782F047E7F}">
      <dsp:nvSpPr>
        <dsp:cNvPr id="0" name=""/>
        <dsp:cNvSpPr/>
      </dsp:nvSpPr>
      <dsp:spPr>
        <a:xfrm>
          <a:off x="664485" y="1440980"/>
          <a:ext cx="9764968" cy="575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87" tIns="60887" rIns="60887" bIns="6088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By predicting landing success, we can estimate launch costs—insightful for competitors considering bids against SpaceX.</a:t>
          </a:r>
        </a:p>
      </dsp:txBody>
      <dsp:txXfrm>
        <a:off x="664485" y="1440980"/>
        <a:ext cx="9764968" cy="575311"/>
      </dsp:txXfrm>
    </dsp:sp>
    <dsp:sp modelId="{F23238B6-E7DD-4AB0-9F91-69B6AFAFAECE}">
      <dsp:nvSpPr>
        <dsp:cNvPr id="0" name=""/>
        <dsp:cNvSpPr/>
      </dsp:nvSpPr>
      <dsp:spPr>
        <a:xfrm>
          <a:off x="0" y="2160120"/>
          <a:ext cx="10429454" cy="57531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89F75B-C9D1-44F1-9339-388142D10981}">
      <dsp:nvSpPr>
        <dsp:cNvPr id="0" name=""/>
        <dsp:cNvSpPr/>
      </dsp:nvSpPr>
      <dsp:spPr>
        <a:xfrm>
          <a:off x="174031" y="2289565"/>
          <a:ext cx="316421" cy="3164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08375-0D73-4FE6-815B-8879408A2CD2}">
      <dsp:nvSpPr>
        <dsp:cNvPr id="0" name=""/>
        <dsp:cNvSpPr/>
      </dsp:nvSpPr>
      <dsp:spPr>
        <a:xfrm>
          <a:off x="664485" y="2160120"/>
          <a:ext cx="9764968" cy="575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87" tIns="60887" rIns="60887" bIns="6088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Not all unsuccessful landings indicate failure; in some cases, SpaceX intentionally performs controlled ocean landings.</a:t>
          </a:r>
        </a:p>
      </dsp:txBody>
      <dsp:txXfrm>
        <a:off x="664485" y="2160120"/>
        <a:ext cx="9764968" cy="575311"/>
      </dsp:txXfrm>
    </dsp:sp>
    <dsp:sp modelId="{3D68BCD2-94A2-4EC1-8BCB-85E4B46EEDA2}">
      <dsp:nvSpPr>
        <dsp:cNvPr id="0" name=""/>
        <dsp:cNvSpPr/>
      </dsp:nvSpPr>
      <dsp:spPr>
        <a:xfrm>
          <a:off x="0" y="2879260"/>
          <a:ext cx="10429454" cy="57531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762117-D75E-47E6-8F08-5BDC09C5B72B}">
      <dsp:nvSpPr>
        <dsp:cNvPr id="0" name=""/>
        <dsp:cNvSpPr/>
      </dsp:nvSpPr>
      <dsp:spPr>
        <a:xfrm>
          <a:off x="174031" y="3008705"/>
          <a:ext cx="316421" cy="3164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05830-49E2-4599-82C8-6819B85A04E4}">
      <dsp:nvSpPr>
        <dsp:cNvPr id="0" name=""/>
        <dsp:cNvSpPr/>
      </dsp:nvSpPr>
      <dsp:spPr>
        <a:xfrm>
          <a:off x="664485" y="2879260"/>
          <a:ext cx="9764968" cy="575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87" tIns="60887" rIns="60887" bIns="6088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Key question: Given features such as payload mass, orbit type, and launch site, can we accurately predict whether the Falcon 9 first stage will land successfully?</a:t>
          </a:r>
        </a:p>
      </dsp:txBody>
      <dsp:txXfrm>
        <a:off x="664485" y="2879260"/>
        <a:ext cx="9764968" cy="575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79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13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62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42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41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14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0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77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16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19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74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920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45360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05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0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395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5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163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67660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429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9054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01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ssory/applied-data-science-capstone/blob/0ac0955b3c9c774e4e400727af61ffc92e43f10b/Data%20Collection%20API.ipynb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8.png"/><Relationship Id="rId4" Type="http://schemas.openxmlformats.org/officeDocument/2006/relationships/hyperlink" Target="https://github.com/scissory/applied-data-science-capstone/blob/0ac0955b3c9c774e4e400727af61ffc92e43f10b/Data%20Collection%20Web%20Scraping.ipynb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0657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74838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448425" y="618518"/>
            <a:ext cx="459898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Outline</a:t>
            </a:r>
          </a:p>
        </p:txBody>
      </p:sp>
      <p:pic>
        <p:nvPicPr>
          <p:cNvPr id="21" name="Picture 20" descr="Person writing on a notepad">
            <a:extLst>
              <a:ext uri="{FF2B5EF4-FFF2-40B4-BE49-F238E27FC236}">
                <a16:creationId xmlns:a16="http://schemas.microsoft.com/office/drawing/2014/main" id="{72050E7C-A1BE-9148-A3FC-6BE75E65EA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38" r="11053"/>
          <a:stretch>
            <a:fillRect/>
          </a:stretch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448425" y="2249487"/>
            <a:ext cx="459898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600" cap="small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</a:rPr>
              <a:t>Executive Summary</a:t>
            </a: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600" cap="small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</a:rPr>
              <a:t>Introduction</a:t>
            </a: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600" cap="small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</a:rPr>
              <a:t>Methodology</a:t>
            </a: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600" cap="small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</a:rPr>
              <a:t>Results</a:t>
            </a: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600" cap="small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</a:rPr>
              <a:t>Conclusion</a:t>
            </a: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600" cap="small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</a:rPr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b="1" i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</a:t>
            </a:fld>
            <a:endParaRPr lang="en-US" b="1" i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CAF10E-134C-3C31-FE40-5CA82881F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Executive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2B17D-D922-16B6-1BFB-CDD0ED617EB1}"/>
              </a:ext>
            </a:extLst>
          </p:cNvPr>
          <p:cNvSpPr txBox="1"/>
          <p:nvPr/>
        </p:nvSpPr>
        <p:spPr>
          <a:xfrm>
            <a:off x="2063578" y="257492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1" name="Rectangle 4">
            <a:extLst>
              <a:ext uri="{FF2B5EF4-FFF2-40B4-BE49-F238E27FC236}">
                <a16:creationId xmlns:a16="http://schemas.microsoft.com/office/drawing/2014/main" id="{A6A551F5-0920-0DD6-1FAB-671E6E2BC7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6325382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90688"/>
            <a:ext cx="859790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5211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06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3200" cap="all">
                <a:ln w="3175" cmpd="sng">
                  <a:noFill/>
                </a:ln>
                <a:solidFill>
                  <a:srgbClr val="BFBFBF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Introduction</a:t>
            </a:r>
            <a:endParaRPr lang="en-US" sz="3200" cap="all" dirty="0">
              <a:ln w="3175" cmpd="sng">
                <a:noFill/>
              </a:ln>
              <a:solidFill>
                <a:srgbClr val="BFBFBF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1" i="0" kern="1200" smtClean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4</a:t>
            </a:fld>
            <a:endParaRPr lang="en-US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EF0CB4DA-BFBB-619C-DC46-875DAB4107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3093589"/>
              </p:ext>
            </p:extLst>
          </p:nvPr>
        </p:nvGraphicFramePr>
        <p:xfrm>
          <a:off x="1141413" y="2231778"/>
          <a:ext cx="10429454" cy="3457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061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4140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5326063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94773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74838"/>
            <a:ext cx="5903913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58963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06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3200" cap="all">
                <a:ln w="3175" cmpd="sng">
                  <a:noFill/>
                </a:ln>
                <a:solidFill>
                  <a:srgbClr val="BFBFBF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Data Collection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6</a:t>
            </a:fld>
            <a:endParaRPr lang="en-US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0723" y="1866900"/>
            <a:ext cx="9906000" cy="3124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4400" dirty="0">
                <a:solidFill>
                  <a:schemeClr val="bg2"/>
                </a:solidFill>
              </a:rPr>
              <a:t>Executive Summary</a:t>
            </a:r>
          </a:p>
          <a:p>
            <a:pPr>
              <a:buClr>
                <a:schemeClr val="tx1"/>
              </a:buClr>
            </a:pPr>
            <a:r>
              <a:rPr lang="en-US" sz="9600" dirty="0">
                <a:solidFill>
                  <a:schemeClr val="bg2"/>
                </a:solidFill>
              </a:rPr>
              <a:t>Data collection methodology:</a:t>
            </a:r>
          </a:p>
          <a:p>
            <a:pPr lvl="1">
              <a:buClr>
                <a:schemeClr val="tx1"/>
              </a:buClr>
            </a:pPr>
            <a:r>
              <a:rPr lang="en-US" sz="8000" dirty="0">
                <a:solidFill>
                  <a:schemeClr val="bg2"/>
                </a:solidFill>
              </a:rPr>
              <a:t>Sourced from spacedata.com API and Wikipedia</a:t>
            </a:r>
          </a:p>
          <a:p>
            <a:pPr>
              <a:buClr>
                <a:schemeClr val="tx1"/>
              </a:buClr>
            </a:pPr>
            <a:r>
              <a:rPr lang="en-US" sz="9600" dirty="0">
                <a:solidFill>
                  <a:schemeClr val="bg2"/>
                </a:solidFill>
              </a:rPr>
              <a:t>Perform data wrangling</a:t>
            </a:r>
          </a:p>
          <a:p>
            <a:pPr lvl="1">
              <a:buClr>
                <a:schemeClr val="tx1"/>
              </a:buClr>
            </a:pPr>
            <a:r>
              <a:rPr lang="en-US" sz="8000" dirty="0">
                <a:solidFill>
                  <a:schemeClr val="bg2"/>
                </a:solidFill>
              </a:rPr>
              <a:t>Processed using local </a:t>
            </a:r>
            <a:r>
              <a:rPr lang="en-US" sz="8000" dirty="0" err="1">
                <a:solidFill>
                  <a:schemeClr val="bg2"/>
                </a:solidFill>
              </a:rPr>
              <a:t>Jupyter</a:t>
            </a:r>
            <a:r>
              <a:rPr lang="en-US" sz="8000" dirty="0">
                <a:solidFill>
                  <a:schemeClr val="bg2"/>
                </a:solidFill>
              </a:rPr>
              <a:t> notebooks in Python</a:t>
            </a:r>
          </a:p>
          <a:p>
            <a:pPr>
              <a:buClr>
                <a:schemeClr val="tx1"/>
              </a:buClr>
            </a:pPr>
            <a:r>
              <a:rPr lang="en-US" sz="9600" dirty="0">
                <a:solidFill>
                  <a:schemeClr val="bg2"/>
                </a:solidFill>
              </a:rPr>
              <a:t>Perform exploratory data analysis (EDA) using visualization and SQL</a:t>
            </a:r>
          </a:p>
          <a:p>
            <a:pPr>
              <a:buClr>
                <a:schemeClr val="tx1"/>
              </a:buClr>
            </a:pPr>
            <a:r>
              <a:rPr lang="en-US" sz="9600" dirty="0">
                <a:solidFill>
                  <a:schemeClr val="bg2"/>
                </a:solidFill>
              </a:rPr>
              <a:t>Perform interactive visual analytics using Folium and </a:t>
            </a:r>
            <a:r>
              <a:rPr lang="en-US" sz="9600" dirty="0" err="1">
                <a:solidFill>
                  <a:schemeClr val="bg2"/>
                </a:solidFill>
              </a:rPr>
              <a:t>Plotly</a:t>
            </a:r>
            <a:r>
              <a:rPr lang="en-US" sz="9600" dirty="0">
                <a:solidFill>
                  <a:schemeClr val="bg2"/>
                </a:solidFill>
              </a:rPr>
              <a:t> Dash</a:t>
            </a:r>
          </a:p>
          <a:p>
            <a:pPr>
              <a:buClr>
                <a:schemeClr val="tx1"/>
              </a:buClr>
            </a:pPr>
            <a:r>
              <a:rPr lang="en-US" sz="9600" dirty="0">
                <a:solidFill>
                  <a:schemeClr val="bg2"/>
                </a:solidFill>
              </a:rPr>
              <a:t>Perform predictive analysis using classification models</a:t>
            </a:r>
          </a:p>
          <a:p>
            <a:pPr lvl="1">
              <a:buClr>
                <a:schemeClr val="tx1"/>
              </a:buClr>
            </a:pPr>
            <a:r>
              <a:rPr lang="en-US" sz="8000" dirty="0">
                <a:solidFill>
                  <a:schemeClr val="bg2"/>
                </a:solidFill>
              </a:rPr>
              <a:t>Supervised machine learning models from Scikit-Learn package</a:t>
            </a:r>
          </a:p>
          <a:p>
            <a:pPr marL="0" indent="0">
              <a:buClr>
                <a:schemeClr val="tx1"/>
              </a:buClr>
            </a:pP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800225"/>
            <a:ext cx="6356316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/>
              <a:t>The API used is </a:t>
            </a:r>
            <a:r>
              <a:rPr lang="en-MY" u="sng" dirty="0">
                <a:hlinkClick r:id="rId2"/>
              </a:rPr>
              <a:t>https://api.spacexdata.com/v4/rockets/</a:t>
            </a:r>
            <a:r>
              <a:rPr lang="en-MY" u="sng" dirty="0"/>
              <a:t>.</a:t>
            </a:r>
          </a:p>
          <a:p>
            <a:pPr lvl="1"/>
            <a:r>
              <a:rPr lang="en-MY" dirty="0"/>
              <a:t>Called by “requests” Python package </a:t>
            </a:r>
            <a:r>
              <a:rPr lang="en-MY" sz="1200" dirty="0" err="1"/>
              <a:t>requests.get</a:t>
            </a:r>
            <a:r>
              <a:rPr lang="en-MY" sz="1200" dirty="0"/>
              <a:t>("https://api.spacexdata.com/v4/payloads/"+load).</a:t>
            </a:r>
            <a:r>
              <a:rPr lang="en-MY" sz="1200" dirty="0" err="1"/>
              <a:t>json</a:t>
            </a:r>
            <a:r>
              <a:rPr lang="en-MY" sz="1200" dirty="0"/>
              <a:t>()</a:t>
            </a:r>
          </a:p>
          <a:p>
            <a:pPr lvl="1"/>
            <a:r>
              <a:rPr lang="en-MY" dirty="0"/>
              <a:t>Code found here: </a:t>
            </a:r>
            <a:r>
              <a:rPr lang="en-MY" dirty="0">
                <a:hlinkClick r:id="rId3"/>
              </a:rPr>
              <a:t>https://github.com/scissory/applied-data-science-capstone/blob/0ac0955b3c9c774e4e400727af61ffc92e43f10b/Data%20Collection%20API.ipynb</a:t>
            </a:r>
            <a:endParaRPr lang="en-MY" dirty="0"/>
          </a:p>
          <a:p>
            <a:pPr lvl="1"/>
            <a:endParaRPr lang="en-MY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2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 descr="A diagram of a process&#10;&#10;AI-generated content may be incorrect.">
            <a:extLst>
              <a:ext uri="{FF2B5EF4-FFF2-40B4-BE49-F238E27FC236}">
                <a16:creationId xmlns:a16="http://schemas.microsoft.com/office/drawing/2014/main" id="{ED78F0E0-FE4A-A8D1-E3E6-DEC70D642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451" y="1240317"/>
            <a:ext cx="2445782" cy="472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2"/>
                </a:solidFill>
                <a:latin typeface="Abadi"/>
              </a:rPr>
              <a:t>Wikipedia page: </a:t>
            </a:r>
            <a:r>
              <a:rPr lang="en-US" sz="1200" dirty="0">
                <a:hlinkClick r:id="rId3"/>
              </a:rPr>
              <a:t>https://en.wikipedia.org/wiki/List_of_Falcon_9_and_Falcon_Heavy_launches</a:t>
            </a:r>
            <a:endParaRPr lang="en-US" sz="1200" dirty="0">
              <a:solidFill>
                <a:schemeClr val="tx2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2"/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tx2"/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tx2"/>
                </a:solidFill>
                <a:latin typeface="Abadi" panose="020B0604020104020204" pitchFamily="34" charset="0"/>
              </a:rPr>
              <a:t> package for web scrapping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2"/>
                </a:solidFill>
                <a:latin typeface="Abadi" panose="020B0604020104020204" pitchFamily="34" charset="0"/>
              </a:rPr>
              <a:t>Code found here: </a:t>
            </a:r>
            <a:r>
              <a:rPr lang="en-US" sz="1200" dirty="0">
                <a:solidFill>
                  <a:schemeClr val="tx2"/>
                </a:solidFill>
                <a:latin typeface="Abadi" panose="020B0604020104020204" pitchFamily="34" charset="0"/>
                <a:hlinkClick r:id="rId4"/>
              </a:rPr>
              <a:t>https://github.com/scissory/applied-data-science-capstone/blob/0ac0955b3c9c774e4e400727af61ffc92e43f10b/Data%20Collection%20Web%20Scraping.ipynb</a:t>
            </a:r>
            <a:endParaRPr lang="en-US" sz="12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2"/>
                </a:solidFill>
                <a:latin typeface="Abadi"/>
              </a:rPr>
              <a:t>Data Collection - Scraping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8" descr="A diagram of a process&#10;&#10;AI-generated content may be incorrect.">
            <a:extLst>
              <a:ext uri="{FF2B5EF4-FFF2-40B4-BE49-F238E27FC236}">
                <a16:creationId xmlns:a16="http://schemas.microsoft.com/office/drawing/2014/main" id="{A1A906D3-EC7F-5CED-74A0-9F2DDF345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630" y="1392499"/>
            <a:ext cx="6581591" cy="48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06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3200" cap="all">
                <a:ln w="3175" cmpd="sng">
                  <a:noFill/>
                </a:ln>
                <a:solidFill>
                  <a:srgbClr val="BFBFBF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Data Wrangling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9</a:t>
            </a:fld>
            <a:endParaRPr lang="en-US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667000"/>
            <a:ext cx="9906000" cy="3124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Describe how data were processed</a:t>
            </a:r>
          </a:p>
          <a:p>
            <a:pPr>
              <a:buClr>
                <a:schemeClr val="tx1"/>
              </a:buClr>
            </a:pPr>
            <a:r>
              <a:rPr 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You need to present your data wrangling process using key phrases and flowcharts</a:t>
            </a:r>
          </a:p>
          <a:p>
            <a:pPr>
              <a:buClr>
                <a:schemeClr val="tx1"/>
              </a:buClr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Add the GitHub URL of your completed data wrangling related notebooks, as an external reference and peer-review purpose</a:t>
            </a:r>
          </a:p>
          <a:p>
            <a:pPr>
              <a:buClr>
                <a:schemeClr val="tx1"/>
              </a:buClr>
            </a:pPr>
            <a:endParaRPr 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</a:endParaRPr>
          </a:p>
          <a:p>
            <a:pPr>
              <a:buClr>
                <a:schemeClr val="tx1"/>
              </a:buClr>
            </a:pP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</a:endParaRPr>
          </a:p>
          <a:p>
            <a:pPr>
              <a:buClr>
                <a:schemeClr val="tx1"/>
              </a:buClr>
            </a:pP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Custom 3">
      <a:dk1>
        <a:sysClr val="windowText" lastClr="000000"/>
      </a:dk1>
      <a:lt1>
        <a:sysClr val="window" lastClr="FFFFFF"/>
      </a:lt1>
      <a:dk2>
        <a:srgbClr val="2683C6"/>
      </a:dk2>
      <a:lt2>
        <a:srgbClr val="DFE3E5"/>
      </a:lt2>
      <a:accent1>
        <a:srgbClr val="2683C6"/>
      </a:accent1>
      <a:accent2>
        <a:srgbClr val="2683C6"/>
      </a:accent2>
      <a:accent3>
        <a:srgbClr val="2683C6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1484</TotalTime>
  <Words>1559</Words>
  <Application>Microsoft Office PowerPoint</Application>
  <PresentationFormat>Widescreen</PresentationFormat>
  <Paragraphs>228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Tw Cen MT</vt:lpstr>
      <vt:lpstr>Custom Design</vt:lpstr>
      <vt:lpstr>Circuit</vt:lpstr>
      <vt:lpstr>PowerPoint Presentation</vt:lpstr>
      <vt:lpstr>PowerPoint Presentation</vt:lpstr>
      <vt:lpstr>Executive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David Lloyd</cp:lastModifiedBy>
  <cp:revision>203</cp:revision>
  <dcterms:created xsi:type="dcterms:W3CDTF">2021-04-29T18:58:34Z</dcterms:created>
  <dcterms:modified xsi:type="dcterms:W3CDTF">2025-09-05T18:48:03Z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